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8" r:id="rId4"/>
    <p:sldId id="258" r:id="rId5"/>
    <p:sldId id="259" r:id="rId6"/>
    <p:sldId id="273" r:id="rId7"/>
    <p:sldId id="272" r:id="rId8"/>
    <p:sldId id="260" r:id="rId9"/>
    <p:sldId id="261" r:id="rId10"/>
    <p:sldId id="263" r:id="rId11"/>
    <p:sldId id="264" r:id="rId12"/>
    <p:sldId id="262" r:id="rId13"/>
    <p:sldId id="269" r:id="rId14"/>
    <p:sldId id="274" r:id="rId15"/>
    <p:sldId id="266" r:id="rId16"/>
    <p:sldId id="267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357" autoAdjust="0"/>
  </p:normalViewPr>
  <p:slideViewPr>
    <p:cSldViewPr snapToGrid="0">
      <p:cViewPr varScale="1">
        <p:scale>
          <a:sx n="60" d="100"/>
          <a:sy n="60" d="100"/>
        </p:scale>
        <p:origin x="78" y="126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73F1EAD-DE57-9B83-A497-723D86B565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B15D47-8D4D-83F5-BEBC-932053F987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224CE-4543-4FA2-B644-542293151773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039EA6-F59F-0B2D-3925-326B04B37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0088C2-129A-8997-241B-C3AA2E8708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FAEF8-7C34-49A5-97C1-A42E382C61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164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DDE2E-1DCA-488C-881C-EAB2D1B4B02D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20275-2B3D-4C64-9B33-66B9987F8D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068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61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34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625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89762-7E4B-32B5-3D14-94114794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03022-B9A1-0856-47E9-A9027FAC6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D95819-5AB7-6799-FC93-CAD383DA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8F7-5847-4D9D-8601-9EFCF6E293C9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FA940-06D0-1A4A-9BC3-79A98523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AC9EA-727F-E7CC-51F4-66004221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58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33-F777-27C4-3C79-F5E75654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06DC62-E93F-3633-F9D1-3BD6E98E6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1BB081-804B-9FF0-F5F3-5F913625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2D22C-2B89-4318-8427-F19A23518E0A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D3AA3-9539-0C98-E554-9CA32BA1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D5B8D-34CD-ACB4-92AB-F0D9F4E1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44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1EA4EA-20B8-BF63-458F-DBE0EE56D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0BC592-6AAA-75AC-4828-C2F9A7668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6F3C95-F217-C1A2-F0AE-8C9642D8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4055-A23C-494A-8C2B-73A145CC5629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DBEE88-363C-64EE-4AB4-F8AAC4AE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1DA34C-1CE0-DB14-82EA-8AFE8549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95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B82C7-A603-3C9C-4401-7078C317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ACC79-26FF-FE6C-A955-E003E823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C9ABEF-6C7E-09E0-3102-B461295A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2A0B-2AE1-4708-8C28-8E66949D8F87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75C36-A2D6-DF08-8DA2-4DC9F878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46EEE1-EFE1-557F-3BE2-D3A5FD56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71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B608B-2399-B242-6D56-95BF233F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030EB0-9B30-BE9A-F345-2E54AC8F1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BC3448-3997-483E-6EE8-3A6F384E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4278-67CE-4635-9A6E-EC92F1B4E3DC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F962BF-BBCE-3B26-EA20-0C11011A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7D6367-FADE-F0C9-DCCF-1F6F45D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0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3B741-DE51-0EE4-EE51-FE0865C1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5DA783-9849-FD2E-4E93-67759B985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8F792E-71F0-F532-59CF-1BD77B6FC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DA0C2D-C14B-5650-5017-765F30CA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C2D90-6605-46C1-BC36-340E69C88DE7}" type="datetime1">
              <a:rPr lang="ru-RU" smtClean="0"/>
              <a:t>04.06.2023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F8239-CE5F-8619-A034-DA6EDE42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1E03A0-5EEA-405A-99B3-5F34A76D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43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150BC-E1FA-E030-6B7C-DA5647E9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2B1817-875C-A67E-3439-031342384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89607-A450-26C9-B71C-B4AA925F0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FC84F6-9C91-45D7-1145-339717119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BEDB96-6EDF-1738-76A9-DE2C16810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B158A5-7339-E275-0A16-AF13437E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9A03-FB43-4C9B-8A05-8A10C5F573B6}" type="datetime1">
              <a:rPr lang="ru-RU" smtClean="0"/>
              <a:t>04.06.2023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72B185-5E5D-D16B-9450-DEBE93FD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C7C9FF-9B53-B578-E84C-475461B1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61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F6B50-1B88-4874-0FB4-D534E0A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492B80B-1D3F-CB6D-1CA3-3857BE71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6EC4-70D9-4707-B74D-188FC70B3FF0}" type="datetime1">
              <a:rPr lang="ru-RU" smtClean="0"/>
              <a:t>04.06.2023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ED3097-EC5E-3078-F5FA-3BE623F0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A2A735-2EF8-CA1C-D033-C4FDC705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CADE6B-A788-4E3F-4228-2BDC39F9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0AA8A-102E-41E6-AA1F-61F4268B4974}" type="datetime1">
              <a:rPr lang="ru-RU" smtClean="0"/>
              <a:t>04.06.2023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D13921-D7FF-1B55-3733-E8FCBA78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B32F34-E749-C341-7152-17AE3DAA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05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2351A-0CD9-FF5A-9DA3-B36B389B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BEA323-6BE3-77F7-F0AC-5F5F153A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69C105-DFBF-A62E-722A-ACE85E66C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9B9B0-31AF-02BB-8F37-457E68C56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3165-CA6E-4579-B3B7-7FB6FAE20FB8}" type="datetime1">
              <a:rPr lang="ru-RU" smtClean="0"/>
              <a:t>04.06.2023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04C0A9-7172-BF4B-1BA6-F84BD18A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433920-2818-2B8D-A1D3-6B80AFEE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77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43695-F5ED-0ECA-25E9-A992E03B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9BBF7D-8AB9-AC42-0B6A-C82C2EE4D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77CED-D84F-58B8-7597-55F9A68E4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3DE887-EE7C-288F-DAAD-115685F1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E71-387F-4376-AA7D-586981FEB925}" type="datetime1">
              <a:rPr lang="ru-RU" smtClean="0"/>
              <a:t>04.06.2023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F8F0D-F6BF-F22F-44D8-B545EE9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D136DC-BB42-E1B5-52A0-25D066E9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47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397B3-2A1F-2FED-F254-41F70D05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EC2289-C338-44D1-2B1C-A49CAAA95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F37D05-AB2A-740C-1248-DDF8C85CD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04AFC-8EAE-479E-8AC3-09FC56DAFE28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3D8230-7194-F685-5249-5AFE7A25A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584486-D751-59B0-739D-B12E0D5E5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9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4DE58-EE83-78D7-0B50-8C1596D93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533" y="1596544"/>
            <a:ext cx="10258927" cy="1672896"/>
          </a:xfrm>
        </p:spPr>
        <p:txBody>
          <a:bodyPr>
            <a:noAutofit/>
          </a:bodyPr>
          <a:lstStyle/>
          <a:p>
            <a:r>
              <a:rPr lang="ru-RU" sz="2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КАЧЕСТВА РАДИОЛОКАЦИОННХ ИЗОБРАЖЕНИЙ ЗА СЧЁТ ФИЛЬТРАЦИИ МУЛЬТИПЛИКАТИВНОГО ШУМА С ПОМОЩЬЮ МЕТОДОВ ГЛУБОКОГО ОБУЧЕНИЯ</a:t>
            </a:r>
            <a:endParaRPr lang="ru-RU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6F7CC-2D6D-ABC0-7DB3-9B4D57C137DC}"/>
              </a:ext>
            </a:extLst>
          </p:cNvPr>
          <p:cNvSpPr txBox="1"/>
          <p:nvPr/>
        </p:nvSpPr>
        <p:spPr>
          <a:xfrm>
            <a:off x="2203361" y="398405"/>
            <a:ext cx="7785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электроники и телекоммуникаций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C46F8756-A081-0929-CB4D-17EEEA930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91590"/>
              </p:ext>
            </p:extLst>
          </p:nvPr>
        </p:nvGraphicFramePr>
        <p:xfrm>
          <a:off x="2189743" y="3667414"/>
          <a:ext cx="781250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0358">
                  <a:extLst>
                    <a:ext uri="{9D8B030D-6E8A-4147-A177-3AD203B41FA5}">
                      <a16:colId xmlns:a16="http://schemas.microsoft.com/office/drawing/2014/main" val="368757904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4196621065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Выполнил: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 гр. 4931101/90102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ассистент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профессор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Баташев В. В.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Павлов В. А.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Макаров С. 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0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0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10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DF21A06-454D-15F3-F4D1-166D69F1EF65}"/>
              </a:ext>
            </a:extLst>
          </p:cNvPr>
          <p:cNvGrpSpPr/>
          <p:nvPr/>
        </p:nvGrpSpPr>
        <p:grpSpPr>
          <a:xfrm>
            <a:off x="415065" y="2600730"/>
            <a:ext cx="5109267" cy="3589466"/>
            <a:chOff x="465153" y="1568247"/>
            <a:chExt cx="5109267" cy="3589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7329B8-C415-AD0C-D75B-6186D7B0D050}"/>
                </a:ext>
              </a:extLst>
            </p:cNvPr>
            <p:cNvSpPr txBox="1"/>
            <p:nvPr/>
          </p:nvSpPr>
          <p:spPr>
            <a:xfrm>
              <a:off x="1369398" y="4757603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10. Срез на изображении</a:t>
              </a:r>
              <a:endParaRPr lang="ru-RU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Рисунок 8" descr="Изображение выглядит как двигатель, черно-белый&#10;&#10;Автоматически созданное описание">
              <a:extLst>
                <a:ext uri="{FF2B5EF4-FFF2-40B4-BE49-F238E27FC236}">
                  <a16:creationId xmlns:a16="http://schemas.microsoft.com/office/drawing/2014/main" id="{06EB5AFE-F698-2A38-2B57-2D03DDB6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53" y="1568247"/>
              <a:ext cx="5109267" cy="3012142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AE56B1E-22C8-F9A0-E708-9C16A32EEC6D}"/>
              </a:ext>
            </a:extLst>
          </p:cNvPr>
          <p:cNvGrpSpPr/>
          <p:nvPr/>
        </p:nvGrpSpPr>
        <p:grpSpPr>
          <a:xfrm>
            <a:off x="5757966" y="667803"/>
            <a:ext cx="6342479" cy="5522393"/>
            <a:chOff x="175767" y="832390"/>
            <a:chExt cx="6342479" cy="5522393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6FED386B-9112-DD03-78CC-BA23839B1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34" y="832390"/>
              <a:ext cx="4796948" cy="48145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575026-436E-99EF-4F89-7ABBBE06BCA1}"/>
                </a:ext>
              </a:extLst>
            </p:cNvPr>
            <p:cNvSpPr txBox="1"/>
            <p:nvPr/>
          </p:nvSpPr>
          <p:spPr>
            <a:xfrm>
              <a:off x="175767" y="5646897"/>
              <a:ext cx="63424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12. Р</a:t>
              </a:r>
              <a:r>
                <a: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азность между интенсивностью пикселей на срезе оригинального изображения и рассматриваемого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D6EE2F-9C51-91E3-7DED-78B8A12B83AB}"/>
                  </a:ext>
                </a:extLst>
              </p:cNvPr>
              <p:cNvSpPr txBox="1"/>
              <p:nvPr/>
            </p:nvSpPr>
            <p:spPr>
              <a:xfrm>
                <a:off x="1635877" y="988629"/>
                <a:ext cx="449474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Оптимальные параметры фильтра анизотропной диффузии: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=13</m:t>
                    </m:r>
                    <m: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=0,25; 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 [1]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D6EE2F-9C51-91E3-7DED-78B8A12B8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877" y="988629"/>
                <a:ext cx="4494747" cy="1015663"/>
              </a:xfrm>
              <a:prstGeom prst="rect">
                <a:avLst/>
              </a:prstGeom>
              <a:blipFill>
                <a:blip r:embed="rId4"/>
                <a:stretch>
                  <a:fillRect t="-2994" r="-2846" b="-59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26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11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E2F08E00-BFD2-6E78-BC18-7842B3110A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8926513"/>
                  </p:ext>
                </p:extLst>
              </p:nvPr>
            </p:nvGraphicFramePr>
            <p:xfrm>
              <a:off x="3257743" y="1584800"/>
              <a:ext cx="5676514" cy="36884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ru-RU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43493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Анизотропная диффузия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E2F08E00-BFD2-6E78-BC18-7842B3110A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8926513"/>
                  </p:ext>
                </p:extLst>
              </p:nvPr>
            </p:nvGraphicFramePr>
            <p:xfrm>
              <a:off x="3257743" y="1584800"/>
              <a:ext cx="5676514" cy="36884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75127" t="-1333" r="-99492" b="-74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80928" t="-1333" r="-1031" b="-74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Анизотропная диффузия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E56348C-CB09-FCCC-273D-572BD1B94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344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58FB1D-601D-D3E0-185E-A1F4A285DDAA}"/>
              </a:ext>
            </a:extLst>
          </p:cNvPr>
          <p:cNvSpPr txBox="1"/>
          <p:nvPr/>
        </p:nvSpPr>
        <p:spPr>
          <a:xfrm>
            <a:off x="7348756" y="2283345"/>
            <a:ext cx="4625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13. Разность между изображением без шума и зашумлённым после применения: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–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 с  задачей регрессии без нормализации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FC10C-362C-EE03-B832-2C92BC5EEA7C}"/>
              </a:ext>
            </a:extLst>
          </p:cNvPr>
          <p:cNvSpPr txBox="1"/>
          <p:nvPr/>
        </p:nvSpPr>
        <p:spPr>
          <a:xfrm>
            <a:off x="1966607" y="4797522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8340C-618F-8176-22D0-8E9714CA3027}"/>
              </a:ext>
            </a:extLst>
          </p:cNvPr>
          <p:cNvSpPr txBox="1"/>
          <p:nvPr/>
        </p:nvSpPr>
        <p:spPr>
          <a:xfrm>
            <a:off x="5433875" y="479752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</a:p>
        </p:txBody>
      </p:sp>
      <p:pic>
        <p:nvPicPr>
          <p:cNvPr id="18" name="Рисунок 17" descr="Изображение выглядит как черный, искусство, монохромный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462731E1-CC88-BA0D-996A-2EF3995A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0" y="1691146"/>
            <a:ext cx="3060000" cy="306000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грифельная доска, рукописный текст, черный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8B59FFDC-D445-44D7-1183-6AF3ACDF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90" y="1691146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53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13</a:t>
            </a:fld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80A9A43-05C6-2237-3C1C-FE2E460FEDC1}"/>
              </a:ext>
            </a:extLst>
          </p:cNvPr>
          <p:cNvGrpSpPr/>
          <p:nvPr/>
        </p:nvGrpSpPr>
        <p:grpSpPr>
          <a:xfrm>
            <a:off x="542925" y="1433932"/>
            <a:ext cx="3510000" cy="2709332"/>
            <a:chOff x="542925" y="986257"/>
            <a:chExt cx="3510000" cy="2709332"/>
          </a:xfrm>
        </p:grpSpPr>
        <p:pic>
          <p:nvPicPr>
            <p:cNvPr id="6" name="Рисунок 5" descr="Изображение выглядит как карта, черно-белый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8E2014FD-FF20-9B80-E236-A1924AD2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" y="986257"/>
              <a:ext cx="3510000" cy="23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446161-964D-7325-5385-3A3FA40565AB}"/>
                </a:ext>
              </a:extLst>
            </p:cNvPr>
            <p:cNvSpPr txBox="1"/>
            <p:nvPr/>
          </p:nvSpPr>
          <p:spPr>
            <a:xfrm>
              <a:off x="2115022" y="3326257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а)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C422F89-8ACB-41C3-DB6D-CC10C3F22EFA}"/>
              </a:ext>
            </a:extLst>
          </p:cNvPr>
          <p:cNvGrpSpPr/>
          <p:nvPr/>
        </p:nvGrpSpPr>
        <p:grpSpPr>
          <a:xfrm>
            <a:off x="4375679" y="1433932"/>
            <a:ext cx="3510001" cy="2709332"/>
            <a:chOff x="4375679" y="986257"/>
            <a:chExt cx="3510001" cy="2709332"/>
          </a:xfrm>
        </p:grpSpPr>
        <p:pic>
          <p:nvPicPr>
            <p:cNvPr id="10" name="Рисунок 9" descr="Изображение выглядит как карта, черно-белый, кратер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B4C236CC-69A2-0EFB-1343-BB769636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679" y="986257"/>
              <a:ext cx="3510001" cy="23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855E5-0906-8744-E53A-5638FAC89659}"/>
                </a:ext>
              </a:extLst>
            </p:cNvPr>
            <p:cNvSpPr txBox="1"/>
            <p:nvPr/>
          </p:nvSpPr>
          <p:spPr>
            <a:xfrm>
              <a:off x="5906685" y="332625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б)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B394948-C5D5-3FF2-B586-3687CA434D84}"/>
              </a:ext>
            </a:extLst>
          </p:cNvPr>
          <p:cNvGrpSpPr/>
          <p:nvPr/>
        </p:nvGrpSpPr>
        <p:grpSpPr>
          <a:xfrm>
            <a:off x="8227200" y="1412830"/>
            <a:ext cx="3509999" cy="2730434"/>
            <a:chOff x="8227200" y="965155"/>
            <a:chExt cx="3509999" cy="2730434"/>
          </a:xfrm>
        </p:grpSpPr>
        <p:pic>
          <p:nvPicPr>
            <p:cNvPr id="23" name="Рисунок 22" descr="Изображение выглядит как карта, черно-белый, воздушный, кратер&#10;&#10;Автоматически созданное описание">
              <a:extLst>
                <a:ext uri="{FF2B5EF4-FFF2-40B4-BE49-F238E27FC236}">
                  <a16:creationId xmlns:a16="http://schemas.microsoft.com/office/drawing/2014/main" id="{79223EB6-9B5F-0424-019F-3E409966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00" y="965155"/>
              <a:ext cx="3509999" cy="234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AB63E-BBB5-5FF3-6DA2-9213BB4F444A}"/>
                </a:ext>
              </a:extLst>
            </p:cNvPr>
            <p:cNvSpPr txBox="1"/>
            <p:nvPr/>
          </p:nvSpPr>
          <p:spPr>
            <a:xfrm>
              <a:off x="9799296" y="3326257"/>
              <a:ext cx="365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г)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9FF74E-224D-30EC-C045-62B7331878EA}"/>
              </a:ext>
            </a:extLst>
          </p:cNvPr>
          <p:cNvSpPr txBox="1"/>
          <p:nvPr/>
        </p:nvSpPr>
        <p:spPr>
          <a:xfrm>
            <a:off x="1589490" y="4397305"/>
            <a:ext cx="9391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14. а – Радиолокационное изображение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применение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– применение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фильтра: регрессия без нормализации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37640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14</a:t>
            </a:fld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12FA33D-DDA7-1E12-5658-FB81E036E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442845"/>
              </p:ext>
            </p:extLst>
          </p:nvPr>
        </p:nvGraphicFramePr>
        <p:xfrm>
          <a:off x="1103501" y="1541213"/>
          <a:ext cx="9984998" cy="30175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92099">
                  <a:extLst>
                    <a:ext uri="{9D8B030D-6E8A-4147-A177-3AD203B41FA5}">
                      <a16:colId xmlns:a16="http://schemas.microsoft.com/office/drawing/2014/main" val="3068054777"/>
                    </a:ext>
                  </a:extLst>
                </a:gridCol>
                <a:gridCol w="1725843">
                  <a:extLst>
                    <a:ext uri="{9D8B030D-6E8A-4147-A177-3AD203B41FA5}">
                      <a16:colId xmlns:a16="http://schemas.microsoft.com/office/drawing/2014/main" val="808476238"/>
                    </a:ext>
                  </a:extLst>
                </a:gridCol>
                <a:gridCol w="1946246">
                  <a:extLst>
                    <a:ext uri="{9D8B030D-6E8A-4147-A177-3AD203B41FA5}">
                      <a16:colId xmlns:a16="http://schemas.microsoft.com/office/drawing/2014/main" val="3073163338"/>
                    </a:ext>
                  </a:extLst>
                </a:gridCol>
                <a:gridCol w="1887523">
                  <a:extLst>
                    <a:ext uri="{9D8B030D-6E8A-4147-A177-3AD203B41FA5}">
                      <a16:colId xmlns:a16="http://schemas.microsoft.com/office/drawing/2014/main" val="4248216670"/>
                    </a:ext>
                  </a:extLst>
                </a:gridCol>
                <a:gridCol w="1434517">
                  <a:extLst>
                    <a:ext uri="{9D8B030D-6E8A-4147-A177-3AD203B41FA5}">
                      <a16:colId xmlns:a16="http://schemas.microsoft.com/office/drawing/2014/main" val="3838038777"/>
                    </a:ext>
                  </a:extLst>
                </a:gridCol>
                <a:gridCol w="1198770">
                  <a:extLst>
                    <a:ext uri="{9D8B030D-6E8A-4147-A177-3AD203B41FA5}">
                      <a16:colId xmlns:a16="http://schemas.microsoft.com/office/drawing/2014/main" val="36123262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фильтра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окна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пикселей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скрытых слоёв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нормализации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GMSD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88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0,056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15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0,846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55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64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07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Фильтр анизотропной диффузии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0,078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871550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58944-D6E9-9F1D-5E89-885D75966B85}"/>
              </a:ext>
            </a:extLst>
          </p:cNvPr>
          <p:cNvSpPr txBox="1"/>
          <p:nvPr/>
        </p:nvSpPr>
        <p:spPr>
          <a:xfrm>
            <a:off x="1103501" y="4962844"/>
            <a:ext cx="725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Оценки моделей проводились на 1000 оптических изображений с наложенным спекл-шумом.</a:t>
            </a:r>
          </a:p>
        </p:txBody>
      </p:sp>
    </p:spTree>
    <p:extLst>
      <p:ext uri="{BB962C8B-B14F-4D97-AF65-F5344CB8AC3E}">
        <p14:creationId xmlns:p14="http://schemas.microsoft.com/office/powerpoint/2010/main" val="3754593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15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Выводы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8FD84-EC54-942F-9B0C-30ED858AB37F}"/>
              </a:ext>
            </a:extLst>
          </p:cNvPr>
          <p:cNvSpPr txBox="1"/>
          <p:nvPr/>
        </p:nvSpPr>
        <p:spPr>
          <a:xfrm>
            <a:off x="585537" y="1536174"/>
            <a:ext cx="11020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Разработаны алгоритмы фильтрации мультипликативного спекл-шума на базе нейронных сетей.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Получены результаты сравнения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подхода и классического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Проведена оценка работы фильтров при помощи метрик для сравнения структуры изображений: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Фильтр на базе искусственных нейронных сетей показывает более высокие значения метрик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0,05 и 0,022 соответственно, по сравнению с фильтром анизотропной диффузии.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результаты достигаются применением нейронной сети с задачей регрессии без нормализации, составляют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0,877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0,056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1418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C0E93-3A66-FF70-9B5C-65A0B17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73E906-CE40-E42F-6008-4D2C14EC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94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1FAC-5B46-436E-6EB1-0A6FDD886AA6}"/>
              </a:ext>
            </a:extLst>
          </p:cNvPr>
          <p:cNvSpPr txBox="1"/>
          <p:nvPr/>
        </p:nvSpPr>
        <p:spPr>
          <a:xfrm>
            <a:off x="841883" y="988483"/>
            <a:ext cx="10511917" cy="550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применение алгоритмов фильтрации мультипликативного спекл-шума на основе методов глубокого обучения для повышения качества радиолокационных изображений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архитектур нейронных сетей.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Обучение нейронных сетей на наборе данных.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Оценка качества полученного фильтра при помощи метрик.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различных подходов.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B2738DF-40D1-B98B-5DD6-CB9D4A47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48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Радиолокационные изображения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B2738DF-40D1-B98B-5DD6-CB9D4A47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3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139C03F-7ECE-4504-1BDD-E4EB7B0DD70F}"/>
              </a:ext>
            </a:extLst>
          </p:cNvPr>
          <p:cNvGrpSpPr/>
          <p:nvPr/>
        </p:nvGrpSpPr>
        <p:grpSpPr>
          <a:xfrm>
            <a:off x="328918" y="1222929"/>
            <a:ext cx="5586107" cy="5191900"/>
            <a:chOff x="376543" y="1222929"/>
            <a:chExt cx="5586107" cy="5191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/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– различные моменты времени зондирования.</m:t>
                        </m:r>
                      </m:oMath>
                    </m:oMathPara>
                  </a14:m>
                  <a:endPara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blipFill>
                  <a:blip r:embed="rId2"/>
                  <a:stretch>
                    <a:fillRect b="-30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A63DBB4-2F0F-A9AF-2BDB-802F702F6EA2}"/>
                </a:ext>
              </a:extLst>
            </p:cNvPr>
            <p:cNvGrpSpPr/>
            <p:nvPr/>
          </p:nvGrpSpPr>
          <p:grpSpPr>
            <a:xfrm>
              <a:off x="376543" y="1222929"/>
              <a:ext cx="5209564" cy="5191900"/>
              <a:chOff x="443218" y="950215"/>
              <a:chExt cx="5209564" cy="5191900"/>
            </a:xfrm>
          </p:grpSpPr>
          <p:pic>
            <p:nvPicPr>
              <p:cNvPr id="6" name="Рисунок 5" descr="Изображение выглядит как стрел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D509D90-8790-CC9E-F1A5-5210BB770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20" y="950215"/>
                <a:ext cx="4331673" cy="44173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2CEE-BD3D-D068-2714-5F744D54CD25}"/>
                  </a:ext>
                </a:extLst>
              </p:cNvPr>
              <p:cNvSpPr txBox="1"/>
              <p:nvPr/>
            </p:nvSpPr>
            <p:spPr>
              <a:xfrm>
                <a:off x="443218" y="5434229"/>
                <a:ext cx="52095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1. Дистанционное зондирование поверхности при помощи РСА</a:t>
                </a:r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DD86740-CFE1-7325-AB25-92EF3A690288}"/>
              </a:ext>
            </a:extLst>
          </p:cNvPr>
          <p:cNvGrpSpPr/>
          <p:nvPr/>
        </p:nvGrpSpPr>
        <p:grpSpPr>
          <a:xfrm>
            <a:off x="6716187" y="1389973"/>
            <a:ext cx="4887495" cy="5055634"/>
            <a:chOff x="6819900" y="1085849"/>
            <a:chExt cx="4887495" cy="5055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4CCD3-A34F-FAC4-B2EF-585B06444E72}"/>
                </a:ext>
              </a:extLst>
            </p:cNvPr>
            <p:cNvSpPr txBox="1"/>
            <p:nvPr/>
          </p:nvSpPr>
          <p:spPr>
            <a:xfrm>
              <a:off x="7316081" y="5433597"/>
              <a:ext cx="3895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2. Радиолокационное изображение</a:t>
              </a:r>
            </a:p>
          </p:txBody>
        </p:sp>
        <p:pic>
          <p:nvPicPr>
            <p:cNvPr id="4" name="Рисунок 3" descr="Изображение выглядит как карта, рисунок, черно-белый, зарисо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3E6B95-9EEF-A4C4-4B3F-EDD5BA87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900" y="1085849"/>
              <a:ext cx="4887495" cy="4266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4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4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Спекл-шум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473100C-B578-6700-592C-D32397BC2DBD}"/>
              </a:ext>
            </a:extLst>
          </p:cNvPr>
          <p:cNvGrpSpPr/>
          <p:nvPr/>
        </p:nvGrpSpPr>
        <p:grpSpPr>
          <a:xfrm>
            <a:off x="6282919" y="1250982"/>
            <a:ext cx="4780500" cy="3868337"/>
            <a:chOff x="6573300" y="2391698"/>
            <a:chExt cx="4780500" cy="3868337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802B17AF-19FE-BF89-9828-D166BDCD54B4}"/>
                </a:ext>
              </a:extLst>
            </p:cNvPr>
            <p:cNvGrpSpPr/>
            <p:nvPr/>
          </p:nvGrpSpPr>
          <p:grpSpPr>
            <a:xfrm>
              <a:off x="6573300" y="2391698"/>
              <a:ext cx="4780500" cy="3868337"/>
              <a:chOff x="910147" y="1690687"/>
              <a:chExt cx="4470312" cy="365388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EF67D-6166-950D-9EDD-1E1EFD19F79B}"/>
                  </a:ext>
                </a:extLst>
              </p:cNvPr>
              <p:cNvSpPr txBox="1"/>
              <p:nvPr/>
            </p:nvSpPr>
            <p:spPr>
              <a:xfrm>
                <a:off x="1129201" y="4966646"/>
                <a:ext cx="4251258" cy="37792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4.  Плотность распределение Рэлея</a:t>
                </a:r>
              </a:p>
            </p:txBody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320A7428-4DE3-916D-4746-F96D3FFF3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147" y="1690687"/>
                <a:ext cx="4307488" cy="3316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/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000" dirty="0"/>
                    <a:t>Параметр масштаба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=0,27</m:t>
                      </m:r>
                    </m:oMath>
                  </a14:m>
                  <a:r>
                    <a:rPr lang="ru-RU" sz="2000" dirty="0"/>
                    <a:t> </a:t>
                  </a:r>
                  <a:r>
                    <a:rPr lang="en-US" sz="2000" dirty="0"/>
                    <a:t>[1]</a:t>
                  </a:r>
                  <a:endParaRPr lang="ru-RU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657" t="-5172" b="-1465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9EB02F9-D9F1-5162-0693-4E286D206598}"/>
              </a:ext>
            </a:extLst>
          </p:cNvPr>
          <p:cNvGrpSpPr/>
          <p:nvPr/>
        </p:nvGrpSpPr>
        <p:grpSpPr>
          <a:xfrm>
            <a:off x="579800" y="1338026"/>
            <a:ext cx="4135053" cy="4252459"/>
            <a:chOff x="579800" y="1338026"/>
            <a:chExt cx="4135053" cy="4252459"/>
          </a:xfrm>
        </p:grpSpPr>
        <p:pic>
          <p:nvPicPr>
            <p:cNvPr id="10" name="Рисунок 9" descr="Изображение выглядит как карта, черно-белый, Аэрофотосъемка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D11768C1-88B1-84A5-2487-6D8079FFD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20" y="1338026"/>
              <a:ext cx="3950014" cy="34594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CD75-2CEB-5768-68BD-C820C34D873D}"/>
                </a:ext>
              </a:extLst>
            </p:cNvPr>
            <p:cNvSpPr txBox="1"/>
            <p:nvPr/>
          </p:nvSpPr>
          <p:spPr>
            <a:xfrm>
              <a:off x="579800" y="4882599"/>
              <a:ext cx="413505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3. Пример радиолокационного изображения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56CACE-CDF4-2D99-ED87-94858141DC04}"/>
              </a:ext>
            </a:extLst>
          </p:cNvPr>
          <p:cNvSpPr txBox="1"/>
          <p:nvPr/>
        </p:nvSpPr>
        <p:spPr>
          <a:xfrm>
            <a:off x="5266514" y="5289931"/>
            <a:ext cx="6639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Тузова А.А., Павлов В.А., Белов А.А. Подавление мультипликативного шума на радиолокационных изображениях.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Известия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высших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учебных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заведений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России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Радиоэлектроника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2021;24(4):6-18. https://doi.org/10.32603/1993-8985-2021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-24-4-6-18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2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5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818C4F-09DC-4243-D394-DD24E3677DBF}"/>
              </a:ext>
            </a:extLst>
          </p:cNvPr>
          <p:cNvGrpSpPr/>
          <p:nvPr/>
        </p:nvGrpSpPr>
        <p:grpSpPr>
          <a:xfrm>
            <a:off x="1042253" y="1331583"/>
            <a:ext cx="4507843" cy="5219450"/>
            <a:chOff x="6612702" y="1484886"/>
            <a:chExt cx="4507843" cy="5219450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EDD8C8A-9733-D33E-A122-CB8C7A6A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109" y="1484886"/>
              <a:ext cx="4209231" cy="21600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AB48506-A73F-15A5-A5FD-900570BF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110" y="3836450"/>
              <a:ext cx="4209231" cy="21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2AEA0-012C-10E7-2942-8E02E9639868}"/>
                </a:ext>
              </a:extLst>
            </p:cNvPr>
            <p:cNvSpPr txBox="1"/>
            <p:nvPr/>
          </p:nvSpPr>
          <p:spPr>
            <a:xfrm>
              <a:off x="6612702" y="5996450"/>
              <a:ext cx="45078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5. Изображение до наложения шума (сверху) и после (снизу)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/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	(1)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ru-RU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изображение с наложенным шумом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исходное изображение без шума,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спекл-шум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blipFill>
                <a:blip r:embed="rId4"/>
                <a:stretch>
                  <a:fillRect l="-3080" t="-4560" b="-9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4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6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76B35D3-FD26-B7D1-A7C9-0F82A038FB6D}"/>
              </a:ext>
            </a:extLst>
          </p:cNvPr>
          <p:cNvGrpSpPr/>
          <p:nvPr/>
        </p:nvGrpSpPr>
        <p:grpSpPr>
          <a:xfrm>
            <a:off x="6673419" y="1891947"/>
            <a:ext cx="4750956" cy="4315887"/>
            <a:chOff x="6235122" y="1561435"/>
            <a:chExt cx="4750956" cy="4315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A03F5-2C18-C72E-371F-3EA933C1D74E}"/>
                </a:ext>
              </a:extLst>
            </p:cNvPr>
            <p:cNvSpPr txBox="1"/>
            <p:nvPr/>
          </p:nvSpPr>
          <p:spPr>
            <a:xfrm>
              <a:off x="6235122" y="5169436"/>
              <a:ext cx="4750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7. Преобразование матрицы в вектор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столбец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Рисунок 14" descr="Изображение выглядит как снимок экрана, прямоуголь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68D887DB-40C1-AAAF-BB0E-D19F0B74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737" y="1561435"/>
              <a:ext cx="4127725" cy="3466906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B7A1E23-0860-A646-3FD9-7AEFE3E147DF}"/>
              </a:ext>
            </a:extLst>
          </p:cNvPr>
          <p:cNvGrpSpPr/>
          <p:nvPr/>
        </p:nvGrpSpPr>
        <p:grpSpPr>
          <a:xfrm>
            <a:off x="903072" y="1160390"/>
            <a:ext cx="4127724" cy="5047444"/>
            <a:chOff x="1304926" y="1185557"/>
            <a:chExt cx="4127724" cy="5047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1CF7F6-AA3D-7073-7E47-65C3270F5934}"/>
                </a:ext>
              </a:extLst>
            </p:cNvPr>
            <p:cNvSpPr txBox="1"/>
            <p:nvPr/>
          </p:nvSpPr>
          <p:spPr>
            <a:xfrm>
              <a:off x="1596715" y="5525115"/>
              <a:ext cx="3544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6. «Скользящее окно»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на зашумлённом изображении</a:t>
              </a:r>
            </a:p>
          </p:txBody>
        </p:sp>
        <p:pic>
          <p:nvPicPr>
            <p:cNvPr id="9" name="Рисунок 8" descr="Изображение выглядит как прямоугольный, Прямоугольник, Симметрия, линия&#10;&#10;Автоматически созданное описание">
              <a:extLst>
                <a:ext uri="{FF2B5EF4-FFF2-40B4-BE49-F238E27FC236}">
                  <a16:creationId xmlns:a16="http://schemas.microsoft.com/office/drawing/2014/main" id="{AC0ACBFE-722C-FF61-017F-D2540B4BC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926" y="1185557"/>
              <a:ext cx="4127724" cy="43395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/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прямоугольного окна.</a:t>
                </a:r>
                <a:b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данном случае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  <a:endPara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blipFill>
                <a:blip r:embed="rId4"/>
                <a:stretch>
                  <a:fillRect l="-1813" t="-5556" r="-976" b="-15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34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7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02065-B449-3897-E1EB-872CA9629C49}"/>
              </a:ext>
            </a:extLst>
          </p:cNvPr>
          <p:cNvSpPr txBox="1"/>
          <p:nvPr/>
        </p:nvSpPr>
        <p:spPr>
          <a:xfrm>
            <a:off x="2487269" y="5317031"/>
            <a:ext cx="4081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8. Получение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исходного изображения без шума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544EF2C-2CA4-BCF7-3BF4-3275D542C62A}"/>
              </a:ext>
            </a:extLst>
          </p:cNvPr>
          <p:cNvGrpSpPr/>
          <p:nvPr/>
        </p:nvGrpSpPr>
        <p:grpSpPr>
          <a:xfrm>
            <a:off x="1665445" y="1725054"/>
            <a:ext cx="5561545" cy="3552490"/>
            <a:chOff x="429467" y="1798161"/>
            <a:chExt cx="5561545" cy="35524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0123AB-AC39-FBEA-B993-FCC5D72FA7CB}"/>
                </a:ext>
              </a:extLst>
            </p:cNvPr>
            <p:cNvSpPr txBox="1"/>
            <p:nvPr/>
          </p:nvSpPr>
          <p:spPr>
            <a:xfrm>
              <a:off x="429467" y="2514548"/>
              <a:ext cx="2779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без шума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87C5E-001B-0A3A-2B81-4506DEEBE58A}"/>
                </a:ext>
              </a:extLst>
            </p:cNvPr>
            <p:cNvSpPr txBox="1"/>
            <p:nvPr/>
          </p:nvSpPr>
          <p:spPr>
            <a:xfrm>
              <a:off x="3291812" y="4195003"/>
              <a:ext cx="2699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с шумом</a:t>
              </a:r>
            </a:p>
          </p:txBody>
        </p:sp>
        <p:pic>
          <p:nvPicPr>
            <p:cNvPr id="10" name="Рисунок 9" descr="Изображение выглядит как прямоугольный, линия, Прямоугольник, окно&#10;&#10;Автоматически созданное описание">
              <a:extLst>
                <a:ext uri="{FF2B5EF4-FFF2-40B4-BE49-F238E27FC236}">
                  <a16:creationId xmlns:a16="http://schemas.microsoft.com/office/drawing/2014/main" id="{30B57355-FA7F-E6D4-4651-FAB9E6EC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49" y="1798161"/>
              <a:ext cx="5255738" cy="3552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/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истинное значение пикселя,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пиксель на зашумлённом изображении, с соответствующими координатами.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blipFill>
                <a:blip r:embed="rId3"/>
                <a:stretch>
                  <a:fillRect l="-1289" t="-2765" b="-7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2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8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21984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Архитектура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/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9. Архитектура нейронной сети для задач: классификации (сверху), регрессии (снизу)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зашумлённые данные на входе,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предсказываемый ответ,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окна.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blipFill>
                <a:blip r:embed="rId2"/>
                <a:stretch>
                  <a:fillRect l="-1521"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FE4F070-424C-1EC3-D247-F72028FAA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1139239"/>
            <a:ext cx="7560000" cy="259838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DADB13E-022D-981E-B827-56ADEA2E2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3952396"/>
            <a:ext cx="7560000" cy="261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78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9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Обучение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2613427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СКО</m:t>
                                    </m:r>
                                  </m:sub>
                                </m:sSub>
                                <m:r>
                                  <a:rPr lang="ru-RU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(2)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КЭ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(3)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2613427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46369" r="-469" b="-10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146369" r="-469" b="-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0982F3-426F-9ABD-C49E-A94722281731}"/>
              </a:ext>
            </a:extLst>
          </p:cNvPr>
          <p:cNvSpPr txBox="1"/>
          <p:nvPr/>
        </p:nvSpPr>
        <p:spPr>
          <a:xfrm>
            <a:off x="6999006" y="1384297"/>
            <a:ext cx="51929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 модели: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Оптимизатор: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обучения на первой эпохе: 0,1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шага обучения каждые 5 эпох: в 10 раз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эпох: 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/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СКО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среднеквадратичная ошибка,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КЭ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кросс-энтропия,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истинный ответ,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предсказываемый ответ,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вектор с индексом истинного класса,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предсказываемая вероятность принадлежности к классу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примеров.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blipFill>
                <a:blip r:embed="rId3"/>
                <a:stretch>
                  <a:fillRect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0086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2053</TotalTime>
  <Words>811</Words>
  <Application>Microsoft Office PowerPoint</Application>
  <PresentationFormat>Широкоэкранный</PresentationFormat>
  <Paragraphs>185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Тема Office</vt:lpstr>
      <vt:lpstr>ПОВЫШЕНИЕ КАЧЕСТВА РАДИОЛОКАЦИОННХ ИЗОБРАЖЕНИЙ ЗА СЧЁТ ФИЛЬТРАЦИИ МУЛЬТИПЛИКАТИВНОГО ШУМА С ПОМОЩЬЮ МЕТОДОВ ГЛУБОКОГО ОБУЧЕНИЯ</vt:lpstr>
      <vt:lpstr>Цель и задачи</vt:lpstr>
      <vt:lpstr>Радиолокационные изображения</vt:lpstr>
      <vt:lpstr>Спекл-шум</vt:lpstr>
      <vt:lpstr>Создание набора данных для обучения</vt:lpstr>
      <vt:lpstr>Создание набора данных для обучения</vt:lpstr>
      <vt:lpstr>Создание набора данных для обучения</vt:lpstr>
      <vt:lpstr>Архитектура нейронной сети</vt:lpstr>
      <vt:lpstr>Обучение нейронной сети</vt:lpstr>
      <vt:lpstr>Результаты</vt:lpstr>
      <vt:lpstr>Результаты</vt:lpstr>
      <vt:lpstr>Результаты</vt:lpstr>
      <vt:lpstr>Результаты</vt:lpstr>
      <vt:lpstr>Результаты</vt:lpstr>
      <vt:lpstr>Выводы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КАЧЕСТВА РАДИОЛОКАЦИОННХ ИЗОБРАЖЕНИЙ ЗА СЧЁТ ФИЛЬТРАЦИИ МУЛЬТИПЛИКАТИВНОГО ШУМА С ПОМОЩЬЮ МЕТОДОВ ГЛУБОКОГО ОБУЧЕНИЯ</dc:title>
  <dc:creator>Вадим Баташев</dc:creator>
  <cp:lastModifiedBy>Вадим Баташев</cp:lastModifiedBy>
  <cp:revision>98</cp:revision>
  <dcterms:created xsi:type="dcterms:W3CDTF">2023-05-31T07:00:52Z</dcterms:created>
  <dcterms:modified xsi:type="dcterms:W3CDTF">2023-06-04T15:06:05Z</dcterms:modified>
</cp:coreProperties>
</file>